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</p:sldMasterIdLst>
  <p:notesMasterIdLst>
    <p:notesMasterId r:id="rId15"/>
  </p:notesMasterIdLst>
  <p:sldIdLst>
    <p:sldId id="256" r:id="rId3"/>
    <p:sldId id="504" r:id="rId4"/>
    <p:sldId id="496" r:id="rId5"/>
    <p:sldId id="497" r:id="rId6"/>
    <p:sldId id="506" r:id="rId7"/>
    <p:sldId id="505" r:id="rId8"/>
    <p:sldId id="498" r:id="rId9"/>
    <p:sldId id="499" r:id="rId10"/>
    <p:sldId id="503" r:id="rId11"/>
    <p:sldId id="502" r:id="rId12"/>
    <p:sldId id="501" r:id="rId13"/>
    <p:sldId id="278" r:id="rId1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Architecture and Containers" id="{034C3DF1-856F-4249-ADCC-42CE91373AA9}">
          <p14:sldIdLst>
            <p14:sldId id="256"/>
            <p14:sldId id="504"/>
            <p14:sldId id="496"/>
            <p14:sldId id="497"/>
            <p14:sldId id="506"/>
            <p14:sldId id="505"/>
            <p14:sldId id="498"/>
            <p14:sldId id="499"/>
            <p14:sldId id="503"/>
            <p14:sldId id="502"/>
            <p14:sldId id="501"/>
            <p14:sldId id="27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bby Anandan" initials="" lastIdx="1" clrIdx="0"/>
  <p:cmAuthor id="1" name="Marius Bogoevic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422"/>
    <a:srgbClr val="10675D"/>
    <a:srgbClr val="13988A"/>
    <a:srgbClr val="5BA829"/>
    <a:srgbClr val="3F741E"/>
    <a:srgbClr val="35611A"/>
    <a:srgbClr val="00B3AA"/>
    <a:srgbClr val="17232A"/>
    <a:srgbClr val="0C2624"/>
    <a:srgbClr val="287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30357E-93A8-4261-B1C9-CC12F3EA413F}">
  <a:tblStyle styleId="{9730357E-93A8-4261-B1C9-CC12F3EA413F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BD45589-F490-4F9B-8423-FB0429940A51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1A9225-6EAF-4431-849E-CC4CF34863AB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C7EE857-DDB9-4534-9EAF-1C7BEA9C0FA0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B5092FE-5CEC-4CF4-BDA5-9081C11EFF3B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4" autoAdjust="0"/>
    <p:restoredTop sz="87284" autoAdjust="0"/>
  </p:normalViewPr>
  <p:slideViewPr>
    <p:cSldViewPr snapToGrid="0" snapToObjects="1">
      <p:cViewPr varScale="1">
        <p:scale>
          <a:sx n="167" d="100"/>
          <a:sy n="167" d="100"/>
        </p:scale>
        <p:origin x="-65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497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295171" y="4329545"/>
            <a:ext cx="6267659" cy="4436604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Looking to invest in cloud native applications? We wrote the book on it</a:t>
            </a:r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295275" y="374650"/>
            <a:ext cx="6270625" cy="3527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1" name="Shape 9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9" name="Shape 9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5E0D42-653B-D743-8A40-7FC34906D6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1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3972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3913909"/>
            <a:ext cx="6096000" cy="4771304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AllState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SVP Andy </a:t>
            </a: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Zitney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spoke at Summit on how Cloud Foundry brings their application development timelines from “100 days down to minutes”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I’d love to open this up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24387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" y="249238"/>
            <a:ext cx="6286500" cy="3536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95171" y="3902363"/>
            <a:ext cx="6267659" cy="4863785"/>
          </a:xfrm>
        </p:spPr>
        <p:txBody>
          <a:bodyPr/>
          <a:lstStyle/>
          <a:p>
            <a:pPr defTabSz="457098"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dk1"/>
              </a:buClr>
              <a:buSzPct val="25000"/>
              <a:buFont typeface="Verdana"/>
              <a:buNone/>
            </a:pPr>
            <a:fld id="{535DA9C8-8058-584E-8179-7392B9F1ABA3}" type="slidenum">
              <a:rPr lang="uk-UA" smtClean="0"/>
              <a:pPr>
                <a:buClr>
                  <a:schemeClr val="dk1"/>
                </a:buClr>
                <a:buSzPct val="25000"/>
                <a:buFont typeface="Verdana"/>
                <a:buNone/>
              </a:pPr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, no circle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2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0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76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890587" y="1312906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908582" y="3710100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017587" y="1739929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9144000" cy="21684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392"/>
                </a:srgbClr>
              </a:gs>
            </a:gsLst>
            <a:lin ang="16200037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2728910" y="1006879"/>
            <a:ext cx="6048299" cy="12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2728913" y="2455862"/>
            <a:ext cx="6048299" cy="19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670454" y="1674283"/>
            <a:ext cx="6048299" cy="13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366713" y="1419223"/>
            <a:ext cx="84104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pic" idx="2"/>
          </p:nvPr>
        </p:nvSpPr>
        <p:spPr>
          <a:xfrm>
            <a:off x="366712" y="1074737"/>
            <a:ext cx="2073300" cy="3383099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728913" y="1074737"/>
            <a:ext cx="60482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366712" y="1419225"/>
            <a:ext cx="2073300" cy="3038399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2728913" y="1419223"/>
            <a:ext cx="60482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4744823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4108" y="1452325"/>
            <a:ext cx="5152499" cy="13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701800" y="2984499"/>
            <a:ext cx="5689499" cy="476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24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NEW </a:t>
            </a:r>
            <a:r>
              <a:rPr lang="en" sz="23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r>
              <a:rPr lang="en" sz="2400" b="0" i="0" u="none" strike="noStrike" cap="small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7027"/>
            <a:ext cx="8629499" cy="7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762000"/>
            <a:ext cx="8629499" cy="39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1701800" y="3094038"/>
            <a:ext cx="5689499" cy="44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" sz="2250" b="0" i="0" u="none" strike="noStrike" cap="none" baseline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</a:t>
            </a:r>
            <a:r>
              <a:rPr lang="en" sz="225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SPEED OF BUSINESS</a:t>
            </a: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63" y="1658938"/>
            <a:ext cx="5189399" cy="12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" name="Shape 32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017587" y="1739930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567274" y="951201"/>
            <a:ext cx="8119500" cy="2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976648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theme" Target="../theme/theme2.xml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2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Shape 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366712" y="5018087"/>
            <a:ext cx="2274900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</a:t>
            </a:r>
            <a:r>
              <a:rPr lang="en-US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6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63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bit.ly/cloud-native-book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springoneplatform.io/" TargetMode="Externa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://goo.gl/i0wwV8" TargetMode="External"/><Relationship Id="rId6" Type="http://schemas.openxmlformats.org/officeDocument/2006/relationships/hyperlink" Target="http://goo.gl/Z3XLm7" TargetMode="External"/><Relationship Id="rId7" Type="http://schemas.openxmlformats.org/officeDocument/2006/relationships/hyperlink" Target="http://goo.gl/XfMp8h" TargetMode="External"/><Relationship Id="rId8" Type="http://schemas.openxmlformats.org/officeDocument/2006/relationships/hyperlink" Target="http://goo.gl/BOkxxj" TargetMode="External"/><Relationship Id="rId9" Type="http://schemas.openxmlformats.org/officeDocument/2006/relationships/hyperlink" Target="https://www.youtube.com/watch?v=5q-ntJOKYA4" TargetMode="External"/><Relationship Id="rId10" Type="http://schemas.openxmlformats.org/officeDocument/2006/relationships/hyperlink" Target="http://goo.gl/mDFBwO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rgbClr val="2C95DD"/>
                </a:solidFill>
              </a:rPr>
              <a:t>Pivotal Cloud Foundry</a:t>
            </a:r>
            <a:endParaRPr lang="en" dirty="0">
              <a:solidFill>
                <a:srgbClr val="2C95DD"/>
              </a:solidFill>
            </a:endParaRPr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618066" y="2917310"/>
            <a:ext cx="7772400" cy="784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None/>
              <a:defRPr sz="1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2800" dirty="0" smtClean="0"/>
              <a:t>Wrap-up</a:t>
            </a:r>
            <a:endParaRPr lang="en-US" sz="2800" dirty="0" smtClean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78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 defTabSz="914400"/>
            <a:endParaRPr lang="en-US" sz="1400" kern="0">
              <a:solidFill>
                <a:srgbClr val="009A91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2801598" y="1488452"/>
            <a:ext cx="3540805" cy="118077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9600" b="1" dirty="0">
                <a:solidFill>
                  <a:srgbClr val="283D49"/>
                </a:solidFill>
                <a:sym typeface="Arial"/>
                <a:rtl val="0"/>
              </a:rPr>
              <a:t>Q&amp;A</a:t>
            </a:r>
          </a:p>
        </p:txBody>
      </p:sp>
      <p:pic>
        <p:nvPicPr>
          <p:cNvPr id="6" name="Picture 5" descr="Pivotal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4" y="3183162"/>
            <a:ext cx="2091513" cy="5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907685"/>
            <a:ext cx="9144000" cy="1338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700" spc="-50" dirty="0" smtClean="0">
                <a:solidFill>
                  <a:srgbClr val="00AE9E"/>
                </a:solidFill>
                <a:latin typeface="Arial"/>
                <a:cs typeface="Arial"/>
              </a:rPr>
              <a:t>Let’s build something</a:t>
            </a:r>
            <a: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  <a:t/>
            </a:r>
            <a:b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</a:br>
            <a:r>
              <a:rPr lang="en-US" sz="5200" b="1" spc="-50" dirty="0" smtClean="0">
                <a:solidFill>
                  <a:srgbClr val="FFFFFF"/>
                </a:solidFill>
                <a:latin typeface="Arial"/>
                <a:cs typeface="Arial"/>
              </a:rPr>
              <a:t>MEANINGFUL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819404" y="668859"/>
            <a:ext cx="7304425" cy="90951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5400" spc="-50" dirty="0">
                <a:solidFill>
                  <a:srgbClr val="00AE9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ea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48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 idx="4294967295"/>
          </p:nvPr>
        </p:nvSpPr>
        <p:spPr>
          <a:xfrm>
            <a:off x="-120930" y="263654"/>
            <a:ext cx="4819650" cy="1444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Looking to incubate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cloud native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application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model?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516" y="447479"/>
            <a:ext cx="2799632" cy="418815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2027" y="4074375"/>
            <a:ext cx="4573737" cy="93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Complementary</a:t>
            </a:r>
            <a:r>
              <a:rPr lang="en-US" sz="2200" b="0" i="0" u="none" strike="noStrike" cap="none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O’Reilly Book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sng" strike="noStrike" cap="none" baseline="0" dirty="0" smtClean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</a:t>
            </a:r>
            <a:r>
              <a:rPr lang="en-US" sz="2200" b="0" i="0" u="sng" strike="noStrike" cap="none" baseline="0" dirty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://bit.ly/cloud-native-book</a:t>
            </a:r>
          </a:p>
        </p:txBody>
      </p:sp>
      <p:sp>
        <p:nvSpPr>
          <p:cNvPr id="814" name="Shape 814"/>
          <p:cNvSpPr/>
          <p:nvPr/>
        </p:nvSpPr>
        <p:spPr>
          <a:xfrm>
            <a:off x="2895" y="1899122"/>
            <a:ext cx="4572000" cy="1678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Application Framework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Platform Runtime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 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Infrastructure Automation</a:t>
            </a:r>
            <a:r>
              <a:rPr lang="en-US" sz="1800" b="1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007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148" y="880617"/>
            <a:ext cx="2257708" cy="3256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3131" y="4143055"/>
            <a:ext cx="2632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8746E"/>
                </a:solidFill>
              </a:rPr>
              <a:t>By </a:t>
            </a:r>
            <a:r>
              <a:rPr lang="en-US" dirty="0" smtClean="0">
                <a:solidFill>
                  <a:srgbClr val="28746E"/>
                </a:solidFill>
              </a:rPr>
              <a:t>Duncan Winn (@</a:t>
            </a:r>
            <a:r>
              <a:rPr lang="en-US" dirty="0" err="1" smtClean="0">
                <a:solidFill>
                  <a:srgbClr val="28746E"/>
                </a:solidFill>
              </a:rPr>
              <a:t>duncwinn</a:t>
            </a:r>
            <a:r>
              <a:rPr lang="en-US" dirty="0" smtClean="0">
                <a:solidFill>
                  <a:srgbClr val="28746E"/>
                </a:solidFill>
              </a:rPr>
              <a:t>)</a:t>
            </a:r>
            <a:endParaRPr lang="en-US" dirty="0">
              <a:solidFill>
                <a:srgbClr val="28746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89148" y="4143055"/>
            <a:ext cx="2562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8746E"/>
                </a:solidFill>
              </a:rPr>
              <a:t>By Josh Long (@</a:t>
            </a:r>
            <a:r>
              <a:rPr lang="en-US" dirty="0" err="1" smtClean="0">
                <a:solidFill>
                  <a:srgbClr val="28746E"/>
                </a:solidFill>
              </a:rPr>
              <a:t>starbuxman</a:t>
            </a:r>
            <a:r>
              <a:rPr lang="en-US" dirty="0" smtClean="0">
                <a:solidFill>
                  <a:srgbClr val="28746E"/>
                </a:solidFill>
              </a:rPr>
              <a:t>) </a:t>
            </a:r>
          </a:p>
          <a:p>
            <a:r>
              <a:rPr lang="en-US" dirty="0" smtClean="0">
                <a:solidFill>
                  <a:srgbClr val="28746E"/>
                </a:solidFill>
              </a:rPr>
              <a:t>and Kenny </a:t>
            </a:r>
            <a:r>
              <a:rPr lang="en-US" dirty="0" err="1" smtClean="0">
                <a:solidFill>
                  <a:srgbClr val="28746E"/>
                </a:solidFill>
              </a:rPr>
              <a:t>Bastani</a:t>
            </a:r>
            <a:endParaRPr lang="en-US" dirty="0">
              <a:solidFill>
                <a:srgbClr val="28746E"/>
              </a:solidFill>
            </a:endParaRPr>
          </a:p>
        </p:txBody>
      </p:sp>
      <p:sp>
        <p:nvSpPr>
          <p:cNvPr id="8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Read</a:t>
            </a:r>
            <a:endParaRPr lang="en" sz="24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57" y="692005"/>
            <a:ext cx="3619752" cy="36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3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0" y="1846248"/>
            <a:ext cx="5216994" cy="23600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67167" y="935355"/>
            <a:ext cx="4125690" cy="3015583"/>
          </a:xfrm>
          <a:prstGeom prst="rect">
            <a:avLst/>
          </a:prstGeom>
          <a:solidFill>
            <a:srgbClr val="ADC42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Build </a:t>
            </a:r>
            <a:r>
              <a:rPr lang="en-US" sz="3200" dirty="0" smtClean="0">
                <a:solidFill>
                  <a:srgbClr val="FFFFFF"/>
                </a:solidFill>
              </a:rPr>
              <a:t>apps quickly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smtClean="0">
                <a:solidFill>
                  <a:srgbClr val="FFFFFF"/>
                </a:solidFill>
              </a:rPr>
              <a:t>with Spring Starter</a:t>
            </a:r>
            <a:endParaRPr lang="en" sz="2400" baseline="300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46" y="1043231"/>
            <a:ext cx="3947221" cy="28098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260" y="4269495"/>
            <a:ext cx="1711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start.spring.io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17198" cy="46995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1397" y="4764434"/>
            <a:ext cx="1921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http:/</a:t>
            </a:r>
            <a:r>
              <a:rPr lang="en-US" dirty="0" smtClean="0">
                <a:solidFill>
                  <a:srgbClr val="FFFFFF"/>
                </a:solidFill>
              </a:rPr>
              <a:t>/</a:t>
            </a:r>
            <a:r>
              <a:rPr lang="en-US" dirty="0" err="1" smtClean="0">
                <a:solidFill>
                  <a:srgbClr val="FFFFFF"/>
                </a:solidFill>
              </a:rPr>
              <a:t>pivotal.io</a:t>
            </a:r>
            <a:r>
              <a:rPr lang="en-US" dirty="0" smtClean="0">
                <a:solidFill>
                  <a:srgbClr val="FFFFFF"/>
                </a:solidFill>
              </a:rPr>
              <a:t>/events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689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5273" y="4764434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springoneplatform.io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951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94" name="Shape 8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pic>
        <p:nvPicPr>
          <p:cNvPr id="895" name="Picture 894"/>
          <p:cNvPicPr/>
          <p:nvPr/>
        </p:nvPicPr>
        <p:blipFill>
          <a:blip/>
          <a:stretch>
            <a:fillRect/>
          </a:stretch>
        </p:blipFill>
        <p:spPr>
          <a:xfrm>
            <a:off x="4572900" y="2752824"/>
            <a:ext cx="12701" cy="1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9" name="Group 899"/>
          <p:cNvGrpSpPr/>
          <p:nvPr/>
        </p:nvGrpSpPr>
        <p:grpSpPr>
          <a:xfrm>
            <a:off x="614076" y="1271978"/>
            <a:ext cx="7915848" cy="2962416"/>
            <a:chOff x="0" y="0"/>
            <a:chExt cx="7915846" cy="2962415"/>
          </a:xfrm>
        </p:grpSpPr>
        <p:pic>
          <p:nvPicPr>
            <p:cNvPr id="896" name="pasted-image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47660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7" name="pasted-image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3253" y="0"/>
              <a:ext cx="2002594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17886" y="0"/>
              <a:ext cx="2402607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22244498"/>
      </p:ext>
    </p:extLst>
  </p:cSld>
  <p:clrMapOvr>
    <a:masterClrMapping/>
  </p:clrMapOvr>
  <p:transition xmlns:p14="http://schemas.microsoft.com/office/powerpoint/2010/main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sp>
        <p:nvSpPr>
          <p:cNvPr id="904" name="Shape 9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8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9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36" y="1271978"/>
            <a:ext cx="1934829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0002" y="1271978"/>
            <a:ext cx="2240860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5199" y="1282176"/>
            <a:ext cx="2129857" cy="29522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689591"/>
      </p:ext>
    </p:extLst>
  </p:cSld>
  <p:clrMapOvr>
    <a:masterClrMapping/>
  </p:clrMapOvr>
  <p:transition xmlns:p14="http://schemas.microsoft.com/office/powerpoint/2010/main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home – </a:t>
            </a:r>
            <a:r>
              <a:rPr lang="en-US" sz="1800" dirty="0" smtClean="0">
                <a:solidFill>
                  <a:srgbClr val="FFFFFF"/>
                </a:solidFill>
                <a:hlinkClick r:id="rId3"/>
              </a:rPr>
              <a:t>http://pivotal.io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</a:t>
            </a:r>
            <a:r>
              <a:rPr lang="en-US" sz="1800" dirty="0" smtClean="0">
                <a:solidFill>
                  <a:srgbClr val="FFFFFF"/>
                </a:solidFill>
              </a:rPr>
              <a:t>Cloud Foundry Platform – </a:t>
            </a:r>
            <a:r>
              <a:rPr lang="en-US" sz="1800" dirty="0" smtClean="0">
                <a:solidFill>
                  <a:srgbClr val="FFFFFF"/>
                </a:solidFill>
                <a:hlinkClick r:id="rId4"/>
              </a:rPr>
              <a:t>http://pivotal.io/platform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Migrating to Cloud-Native Application Architectures </a:t>
            </a:r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5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5"/>
              </a:rPr>
              <a:t>i0wwV8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The Cloud Native Journey, </a:t>
            </a:r>
            <a:r>
              <a:rPr lang="en-US" sz="1800" dirty="0">
                <a:solidFill>
                  <a:srgbClr val="FFFFFF"/>
                </a:solidFill>
              </a:rPr>
              <a:t>by Duncan Winn - </a:t>
            </a:r>
            <a:r>
              <a:rPr lang="en-US" sz="1800" dirty="0">
                <a:solidFill>
                  <a:srgbClr val="FFFFFF"/>
                </a:solidFill>
                <a:hlinkClick r:id="rId6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6"/>
              </a:rPr>
              <a:t>Z3XLm7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Leading Enterprise Platform powered by Cloud Foundry </a:t>
            </a:r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7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7"/>
              </a:rPr>
              <a:t>XfMp8h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The Cloud Native Journey Webinar Series - </a:t>
            </a:r>
            <a:r>
              <a:rPr lang="en-US" sz="1800" dirty="0">
                <a:solidFill>
                  <a:srgbClr val="FFFFFF"/>
                </a:solidFill>
                <a:hlinkClick r:id="rId8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8"/>
              </a:rPr>
              <a:t>BOkxxj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Customer stories - </a:t>
            </a:r>
            <a:r>
              <a:rPr lang="en-US" sz="1800" dirty="0">
                <a:solidFill>
                  <a:srgbClr val="FFFFFF"/>
                </a:solidFill>
                <a:hlinkClick r:id="rId9"/>
              </a:rPr>
              <a:t>https://www.youtube.com/watch?v=5q-</a:t>
            </a:r>
            <a:r>
              <a:rPr lang="en-US" sz="1800" dirty="0" smtClean="0">
                <a:solidFill>
                  <a:srgbClr val="FFFFFF"/>
                </a:solidFill>
                <a:hlinkClick r:id="rId9"/>
              </a:rPr>
              <a:t>ntJOKYA4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Ford’s </a:t>
            </a:r>
            <a:r>
              <a:rPr lang="en-US" sz="1800" dirty="0" err="1" smtClean="0">
                <a:solidFill>
                  <a:srgbClr val="FFFFFF"/>
                </a:solidFill>
              </a:rPr>
              <a:t>FordPass</a:t>
            </a: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>
                <a:solidFill>
                  <a:srgbClr val="FFFFFF"/>
                </a:solidFill>
                <a:hlinkClick r:id="rId10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10"/>
              </a:rPr>
              <a:t>mDFBwO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81550"/>
            <a:ext cx="374650" cy="274638"/>
          </a:xfrm>
          <a:prstGeom prst="rect">
            <a:avLst/>
          </a:prstGeom>
        </p:spPr>
        <p:txBody>
          <a:bodyPr/>
          <a:lstStyle/>
          <a:p>
            <a:fld id="{5698A34F-157D-4FC3-B6AE-341A8B909DE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80282</TotalTime>
  <Words>298</Words>
  <Application>Microsoft Macintosh PowerPoint</Application>
  <PresentationFormat>On-screen Show (16:9)</PresentationFormat>
  <Paragraphs>52</Paragraphs>
  <Slides>12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Pivotal_interim_040113_template_</vt:lpstr>
      <vt:lpstr>Custom Theme</vt:lpstr>
      <vt:lpstr>Pivotal Cloud Foundry</vt:lpstr>
      <vt:lpstr>Looking to incubate  a cloud native  application model?</vt:lpstr>
      <vt:lpstr>Read</vt:lpstr>
      <vt:lpstr>Build apps quickly with Spring Starter</vt:lpstr>
      <vt:lpstr>PowerPoint Presentation</vt:lpstr>
      <vt:lpstr>PowerPoint Presentation</vt:lpstr>
      <vt:lpstr>Foundations</vt:lpstr>
      <vt:lpstr>Foundations</vt:lpstr>
      <vt:lpstr>Resources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XD</dc:title>
  <cp:lastModifiedBy>Chris Busch</cp:lastModifiedBy>
  <cp:revision>376</cp:revision>
  <dcterms:modified xsi:type="dcterms:W3CDTF">2016-03-23T20:34:36Z</dcterms:modified>
</cp:coreProperties>
</file>